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Proxima Nova"/>
      <p:regular r:id="rId19"/>
      <p:bold r:id="rId20"/>
      <p:italic r:id="rId21"/>
      <p:boldItalic r:id="rId22"/>
    </p:embeddedFont>
    <p:embeddedFont>
      <p:font typeface="Averag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ProximaNova-bold.fntdata"/><Relationship Id="rId11" Type="http://schemas.openxmlformats.org/officeDocument/2006/relationships/slide" Target="slides/slide7.xml"/><Relationship Id="rId22" Type="http://schemas.openxmlformats.org/officeDocument/2006/relationships/font" Target="fonts/ProximaNova-boldItalic.fntdata"/><Relationship Id="rId10" Type="http://schemas.openxmlformats.org/officeDocument/2006/relationships/slide" Target="slides/slide6.xml"/><Relationship Id="rId21" Type="http://schemas.openxmlformats.org/officeDocument/2006/relationships/font" Target="fonts/ProximaNova-italic.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Average-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ProximaNova-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8" name="Shape 1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4" name="Shape 1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1" name="Shape 13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7" name="Shape 13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3" name="Shape 14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1" name="Shape 11"/>
          <p:cNvSpPr txBox="1"/>
          <p:nvPr>
            <p:ph type="ctrTitle"/>
          </p:nvPr>
        </p:nvSpPr>
        <p:spPr>
          <a:xfrm>
            <a:off x="510450" y="1257300"/>
            <a:ext cx="8123100" cy="1588500"/>
          </a:xfrm>
          <a:prstGeom prst="rect">
            <a:avLst/>
          </a:prstGeom>
        </p:spPr>
        <p:txBody>
          <a:bodyPr anchorCtr="0" anchor="b"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12" name="Shape 12"/>
          <p:cNvSpPr txBox="1"/>
          <p:nvPr>
            <p:ph idx="1" type="subTitle"/>
          </p:nvPr>
        </p:nvSpPr>
        <p:spPr>
          <a:xfrm>
            <a:off x="510450" y="3182312"/>
            <a:ext cx="8123100" cy="629999"/>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p:txBody>
      </p:sp>
      <p:sp>
        <p:nvSpPr>
          <p:cNvPr id="13" name="Shape 1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991475"/>
            <a:ext cx="8520599" cy="1917899"/>
          </a:xfrm>
          <a:prstGeom prst="rect">
            <a:avLst/>
          </a:prstGeom>
        </p:spPr>
        <p:txBody>
          <a:bodyPr anchorCtr="0" anchor="ctr"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071300"/>
            <a:ext cx="8520599" cy="901799"/>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4"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6" name="Shape 16"/>
          <p:cNvSpPr txBox="1"/>
          <p:nvPr>
            <p:ph type="title"/>
          </p:nvPr>
        </p:nvSpPr>
        <p:spPr>
          <a:xfrm>
            <a:off x="510450" y="2057400"/>
            <a:ext cx="8123100" cy="778800"/>
          </a:xfrm>
          <a:prstGeom prst="rect">
            <a:avLst/>
          </a:prstGeom>
        </p:spPr>
        <p:txBody>
          <a:bodyPr anchorCtr="0" anchor="b" bIns="91425" lIns="91425" rIns="91425"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17" name="Shape 1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7975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7" name="Shape 3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2"/>
            </a:solidFill>
            <a:prstDash val="solid"/>
            <a:round/>
            <a:headEnd len="med" w="med" type="none"/>
            <a:tailEnd len="med" w="med" type="none"/>
          </a:ln>
        </p:spPr>
      </p:cxnSp>
      <p:sp>
        <p:nvSpPr>
          <p:cNvPr id="41" name="Shape 41"/>
          <p:cNvSpPr txBox="1"/>
          <p:nvPr>
            <p:ph type="title"/>
          </p:nvPr>
        </p:nvSpPr>
        <p:spPr>
          <a:xfrm>
            <a:off x="265500" y="1205825"/>
            <a:ext cx="4045199" cy="1509599"/>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769000"/>
            <a:ext cx="4045199"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6825"/>
            <a:ext cx="5998800" cy="598799"/>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0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0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0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0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0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02.jpg"/><Relationship Id="rId4" Type="http://schemas.openxmlformats.org/officeDocument/2006/relationships/image" Target="../media/image01.jpg"/><Relationship Id="rId5" Type="http://schemas.openxmlformats.org/officeDocument/2006/relationships/image" Target="../media/image0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58" name="Shape 58"/>
        <p:cNvGrpSpPr/>
        <p:nvPr/>
      </p:nvGrpSpPr>
      <p:grpSpPr>
        <a:xfrm>
          <a:off x="0" y="0"/>
          <a:ext cx="0" cy="0"/>
          <a:chOff x="0" y="0"/>
          <a:chExt cx="0" cy="0"/>
        </a:xfrm>
      </p:grpSpPr>
      <p:sp>
        <p:nvSpPr>
          <p:cNvPr id="59" name="Shape 59"/>
          <p:cNvSpPr txBox="1"/>
          <p:nvPr>
            <p:ph type="ctrTitle"/>
          </p:nvPr>
        </p:nvSpPr>
        <p:spPr>
          <a:xfrm>
            <a:off x="510450" y="1257300"/>
            <a:ext cx="8123100" cy="1588500"/>
          </a:xfrm>
          <a:prstGeom prst="rect">
            <a:avLst/>
          </a:prstGeom>
        </p:spPr>
        <p:txBody>
          <a:bodyPr anchorCtr="0" anchor="b" bIns="91425" lIns="91425" rIns="91425" tIns="91425">
            <a:noAutofit/>
          </a:bodyPr>
          <a:lstStyle/>
          <a:p>
            <a:pPr lvl="0">
              <a:spcBef>
                <a:spcPts val="0"/>
              </a:spcBef>
              <a:buNone/>
            </a:pPr>
            <a:r>
              <a:rPr b="1" lang="en" u="sng">
                <a:solidFill>
                  <a:srgbClr val="FF00FF"/>
                </a:solidFill>
              </a:rPr>
              <a:t>KEMAHIRAN ABAD 21</a:t>
            </a:r>
          </a:p>
        </p:txBody>
      </p:sp>
      <p:sp>
        <p:nvSpPr>
          <p:cNvPr id="60" name="Shape 60"/>
          <p:cNvSpPr txBox="1"/>
          <p:nvPr>
            <p:ph idx="1" type="subTitle"/>
          </p:nvPr>
        </p:nvSpPr>
        <p:spPr>
          <a:xfrm>
            <a:off x="510450" y="3182346"/>
            <a:ext cx="8123100" cy="1713900"/>
          </a:xfrm>
          <a:prstGeom prst="rect">
            <a:avLst/>
          </a:prstGeom>
        </p:spPr>
        <p:txBody>
          <a:bodyPr anchorCtr="0" anchor="t" bIns="91425" lIns="91425" rIns="91425" tIns="91425">
            <a:noAutofit/>
          </a:bodyPr>
          <a:lstStyle/>
          <a:p>
            <a:pPr lvl="0" rtl="0" algn="ctr">
              <a:spcBef>
                <a:spcPts val="0"/>
              </a:spcBef>
              <a:buNone/>
            </a:pPr>
            <a:r>
              <a:rPr lang="en" u="sng">
                <a:solidFill>
                  <a:srgbClr val="FF9900"/>
                </a:solidFill>
                <a:latin typeface="Average"/>
                <a:ea typeface="Average"/>
                <a:cs typeface="Average"/>
                <a:sym typeface="Average"/>
              </a:rPr>
              <a:t>Kumpulan 1</a:t>
            </a:r>
          </a:p>
          <a:p>
            <a:pPr indent="-381000" lvl="0" marL="457200" rtl="0" algn="ctr">
              <a:spcBef>
                <a:spcPts val="0"/>
              </a:spcBef>
              <a:buClr>
                <a:srgbClr val="FFFF00"/>
              </a:buClr>
              <a:buSzPct val="100000"/>
              <a:buFont typeface="Average"/>
              <a:buChar char="●"/>
            </a:pPr>
            <a:r>
              <a:rPr lang="en">
                <a:solidFill>
                  <a:srgbClr val="FFFF00"/>
                </a:solidFill>
                <a:latin typeface="Average"/>
                <a:ea typeface="Average"/>
                <a:cs typeface="Average"/>
                <a:sym typeface="Average"/>
              </a:rPr>
              <a:t>Muhammad Firdaus bin Muharam</a:t>
            </a:r>
          </a:p>
          <a:p>
            <a:pPr indent="-381000" lvl="0" marL="457200" rtl="0" algn="ctr">
              <a:spcBef>
                <a:spcPts val="0"/>
              </a:spcBef>
              <a:buClr>
                <a:srgbClr val="FFFF00"/>
              </a:buClr>
              <a:buSzPct val="100000"/>
              <a:buFont typeface="Average"/>
              <a:buChar char="●"/>
            </a:pPr>
            <a:r>
              <a:rPr lang="en">
                <a:solidFill>
                  <a:srgbClr val="FFFF00"/>
                </a:solidFill>
                <a:latin typeface="Average"/>
                <a:ea typeface="Average"/>
                <a:cs typeface="Average"/>
                <a:sym typeface="Average"/>
              </a:rPr>
              <a:t>Nurulhuda Amirah binti Mohd Zakari</a:t>
            </a:r>
          </a:p>
          <a:p>
            <a:pPr indent="-381000" lvl="0" marL="457200" algn="ctr">
              <a:spcBef>
                <a:spcPts val="0"/>
              </a:spcBef>
              <a:buClr>
                <a:srgbClr val="FFFF00"/>
              </a:buClr>
              <a:buSzPct val="100000"/>
              <a:buFont typeface="Average"/>
              <a:buChar char="●"/>
            </a:pPr>
            <a:r>
              <a:rPr lang="en">
                <a:solidFill>
                  <a:srgbClr val="FFFF00"/>
                </a:solidFill>
                <a:latin typeface="Average"/>
                <a:ea typeface="Average"/>
                <a:cs typeface="Average"/>
                <a:sym typeface="Average"/>
              </a:rPr>
              <a:t>Norfatin Hidayah binti Misrun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19" name="Shape 119"/>
        <p:cNvGrpSpPr/>
        <p:nvPr/>
      </p:nvGrpSpPr>
      <p:grpSpPr>
        <a:xfrm>
          <a:off x="0" y="0"/>
          <a:ext cx="0" cy="0"/>
          <a:chOff x="0" y="0"/>
          <a:chExt cx="0" cy="0"/>
        </a:xfrm>
      </p:grpSpPr>
      <p:sp>
        <p:nvSpPr>
          <p:cNvPr id="120" name="Shape 120"/>
          <p:cNvSpPr txBox="1"/>
          <p:nvPr>
            <p:ph type="ctrTitle"/>
          </p:nvPr>
        </p:nvSpPr>
        <p:spPr>
          <a:xfrm>
            <a:off x="463625" y="234100"/>
            <a:ext cx="8123100" cy="598199"/>
          </a:xfrm>
          <a:prstGeom prst="rect">
            <a:avLst/>
          </a:prstGeom>
        </p:spPr>
        <p:txBody>
          <a:bodyPr anchorCtr="0" anchor="b" bIns="91425" lIns="91425" rIns="91425" tIns="91425">
            <a:noAutofit/>
          </a:bodyPr>
          <a:lstStyle/>
          <a:p>
            <a:pPr lvl="0">
              <a:spcBef>
                <a:spcPts val="0"/>
              </a:spcBef>
              <a:buNone/>
            </a:pPr>
            <a:r>
              <a:rPr lang="en" sz="3000">
                <a:solidFill>
                  <a:srgbClr val="00FFFF"/>
                </a:solidFill>
              </a:rPr>
              <a:t>7 survival skill</a:t>
            </a:r>
          </a:p>
        </p:txBody>
      </p:sp>
      <p:sp>
        <p:nvSpPr>
          <p:cNvPr id="121" name="Shape 121"/>
          <p:cNvSpPr txBox="1"/>
          <p:nvPr>
            <p:ph idx="1" type="subTitle"/>
          </p:nvPr>
        </p:nvSpPr>
        <p:spPr>
          <a:xfrm>
            <a:off x="463625" y="874762"/>
            <a:ext cx="8123100" cy="629999"/>
          </a:xfrm>
          <a:prstGeom prst="rect">
            <a:avLst/>
          </a:prstGeom>
        </p:spPr>
        <p:txBody>
          <a:bodyPr anchorCtr="0" anchor="t" bIns="91425" lIns="91425" rIns="91425" tIns="91425">
            <a:noAutofit/>
          </a:bodyPr>
          <a:lstStyle/>
          <a:p>
            <a:pPr indent="-228600" lvl="0" marL="457200" rtl="0">
              <a:spcBef>
                <a:spcPts val="0"/>
              </a:spcBef>
              <a:buChar char="★"/>
            </a:pPr>
            <a:r>
              <a:rPr lang="en"/>
              <a:t>Berfikir secara kritikal dan menyelesaikan masalah</a:t>
            </a:r>
          </a:p>
          <a:p>
            <a:pPr indent="-228600" lvl="0" marL="457200" rtl="0">
              <a:spcBef>
                <a:spcPts val="0"/>
              </a:spcBef>
              <a:buChar char="★"/>
            </a:pPr>
            <a:r>
              <a:rPr lang="en"/>
              <a:t>Ketepatan dan berkemampuan</a:t>
            </a:r>
          </a:p>
          <a:p>
            <a:pPr indent="-228600" lvl="0" marL="457200" rtl="0">
              <a:spcBef>
                <a:spcPts val="0"/>
              </a:spcBef>
              <a:buChar char="★"/>
            </a:pPr>
            <a:r>
              <a:rPr lang="en"/>
              <a:t>Berinisiatif dan berkeusahawanan</a:t>
            </a:r>
          </a:p>
          <a:p>
            <a:pPr indent="-228600" lvl="0" marL="457200" rtl="0">
              <a:spcBef>
                <a:spcPts val="0"/>
              </a:spcBef>
              <a:buChar char="★"/>
            </a:pPr>
            <a:r>
              <a:rPr lang="en"/>
              <a:t>Sikap ingin tahu dan berimaginasi tinggi</a:t>
            </a:r>
          </a:p>
          <a:p>
            <a:pPr indent="-228600" lvl="0" marL="457200" rtl="0">
              <a:spcBef>
                <a:spcPts val="0"/>
              </a:spcBef>
              <a:buChar char="★"/>
            </a:pPr>
            <a:r>
              <a:rPr lang="en"/>
              <a:t>Bekerjasama melalui rangkaian</a:t>
            </a:r>
          </a:p>
          <a:p>
            <a:pPr indent="-228600" lvl="0" marL="457200" rtl="0">
              <a:spcBef>
                <a:spcPts val="0"/>
              </a:spcBef>
              <a:buChar char="★"/>
            </a:pPr>
            <a:r>
              <a:rPr lang="en"/>
              <a:t>Komunikasi lisan dan bukan lisan yang berkesan</a:t>
            </a:r>
          </a:p>
          <a:p>
            <a:pPr indent="-228600" lvl="0" marL="457200">
              <a:spcBef>
                <a:spcPts val="0"/>
              </a:spcBef>
              <a:buChar char="★"/>
            </a:pPr>
            <a:r>
              <a:rPr lang="en"/>
              <a:t>Berkemahiran mengakses dan menganalisis maklumat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25" name="Shape 125"/>
        <p:cNvGrpSpPr/>
        <p:nvPr/>
      </p:nvGrpSpPr>
      <p:grpSpPr>
        <a:xfrm>
          <a:off x="0" y="0"/>
          <a:ext cx="0" cy="0"/>
          <a:chOff x="0" y="0"/>
          <a:chExt cx="0" cy="0"/>
        </a:xfrm>
      </p:grpSpPr>
      <p:sp>
        <p:nvSpPr>
          <p:cNvPr id="126" name="Shape 126"/>
          <p:cNvSpPr txBox="1"/>
          <p:nvPr>
            <p:ph type="ctrTitle"/>
          </p:nvPr>
        </p:nvSpPr>
        <p:spPr>
          <a:xfrm>
            <a:off x="510450" y="252950"/>
            <a:ext cx="8123100" cy="468000"/>
          </a:xfrm>
          <a:prstGeom prst="rect">
            <a:avLst/>
          </a:prstGeom>
        </p:spPr>
        <p:txBody>
          <a:bodyPr anchorCtr="0" anchor="b" bIns="91425" lIns="91425" rIns="91425" tIns="91425">
            <a:noAutofit/>
          </a:bodyPr>
          <a:lstStyle/>
          <a:p>
            <a:pPr lvl="0">
              <a:spcBef>
                <a:spcPts val="0"/>
              </a:spcBef>
              <a:buNone/>
            </a:pPr>
            <a:r>
              <a:rPr lang="en" sz="3000">
                <a:solidFill>
                  <a:srgbClr val="00FFFF"/>
                </a:solidFill>
              </a:rPr>
              <a:t>CIRI GURU ABAD 21</a:t>
            </a:r>
            <a:r>
              <a:rPr lang="en" sz="3000"/>
              <a:t>:</a:t>
            </a:r>
          </a:p>
        </p:txBody>
      </p:sp>
      <p:sp>
        <p:nvSpPr>
          <p:cNvPr id="127" name="Shape 127"/>
          <p:cNvSpPr txBox="1"/>
          <p:nvPr>
            <p:ph idx="1" type="subTitle"/>
          </p:nvPr>
        </p:nvSpPr>
        <p:spPr>
          <a:xfrm>
            <a:off x="510450" y="720973"/>
            <a:ext cx="8123100" cy="1799399"/>
          </a:xfrm>
          <a:prstGeom prst="rect">
            <a:avLst/>
          </a:prstGeom>
        </p:spPr>
        <p:txBody>
          <a:bodyPr anchorCtr="0" anchor="t" bIns="91425" lIns="91425" rIns="91425" tIns="91425">
            <a:noAutofit/>
          </a:bodyPr>
          <a:lstStyle/>
          <a:p>
            <a:pPr indent="-317500" lvl="0" marL="457200" rtl="0">
              <a:spcBef>
                <a:spcPts val="0"/>
              </a:spcBef>
              <a:buSzPct val="100000"/>
              <a:buChar char="●"/>
            </a:pPr>
            <a:r>
              <a:rPr lang="en" sz="1400"/>
              <a:t>KUASAI SUBJEK KANDUNGAN KURIKULUM</a:t>
            </a:r>
          </a:p>
          <a:p>
            <a:pPr indent="-317500" lvl="0" marL="457200" rtl="0">
              <a:spcBef>
                <a:spcPts val="0"/>
              </a:spcBef>
              <a:buSzPct val="100000"/>
              <a:buChar char="●"/>
            </a:pPr>
            <a:r>
              <a:rPr lang="en" sz="1400"/>
              <a:t>KEMAHIRAN KAUNSELING</a:t>
            </a:r>
          </a:p>
          <a:p>
            <a:pPr indent="-317500" lvl="0" marL="457200" rtl="0">
              <a:spcBef>
                <a:spcPts val="0"/>
              </a:spcBef>
              <a:buSzPct val="100000"/>
              <a:buChar char="●"/>
            </a:pPr>
            <a:r>
              <a:rPr lang="en" sz="1400"/>
              <a:t>GUNA TEKNOLOGI TERKINI</a:t>
            </a:r>
          </a:p>
          <a:p>
            <a:pPr indent="-317500" lvl="0" marL="457200" rtl="0">
              <a:spcBef>
                <a:spcPts val="0"/>
              </a:spcBef>
              <a:buSzPct val="100000"/>
              <a:buChar char="●"/>
            </a:pPr>
            <a:r>
              <a:rPr lang="en" sz="1400"/>
              <a:t>MEMAHAMI PSIKOLOGI PEMBELAJARAN</a:t>
            </a:r>
          </a:p>
          <a:p>
            <a:pPr indent="-317500" lvl="0" marL="457200" rtl="0">
              <a:spcBef>
                <a:spcPts val="0"/>
              </a:spcBef>
              <a:buSzPct val="100000"/>
              <a:buChar char="●"/>
            </a:pPr>
            <a:r>
              <a:rPr lang="en" sz="1400"/>
              <a:t>MEMAHAMI PERKEMBANGAN MURID</a:t>
            </a:r>
          </a:p>
          <a:p>
            <a:pPr indent="-317500" lvl="0" marL="457200">
              <a:spcBef>
                <a:spcPts val="0"/>
              </a:spcBef>
              <a:buSzPct val="100000"/>
              <a:buChar char="●"/>
            </a:pPr>
            <a:r>
              <a:rPr lang="en" sz="1400"/>
              <a:t>MAHIR DAN BERKETERAMPILAN DALAM PEDAGOGI</a:t>
            </a:r>
          </a:p>
        </p:txBody>
      </p:sp>
      <p:pic>
        <p:nvPicPr>
          <p:cNvPr id="128" name="Shape 128"/>
          <p:cNvPicPr preferRelativeResize="0"/>
          <p:nvPr/>
        </p:nvPicPr>
        <p:blipFill>
          <a:blip r:embed="rId3">
            <a:alphaModFix/>
          </a:blip>
          <a:stretch>
            <a:fillRect/>
          </a:stretch>
        </p:blipFill>
        <p:spPr>
          <a:xfrm rot="208623">
            <a:off x="5661437" y="3033987"/>
            <a:ext cx="2619374" cy="1743074"/>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32" name="Shape 132"/>
        <p:cNvGrpSpPr/>
        <p:nvPr/>
      </p:nvGrpSpPr>
      <p:grpSpPr>
        <a:xfrm>
          <a:off x="0" y="0"/>
          <a:ext cx="0" cy="0"/>
          <a:chOff x="0" y="0"/>
          <a:chExt cx="0" cy="0"/>
        </a:xfrm>
      </p:grpSpPr>
      <p:sp>
        <p:nvSpPr>
          <p:cNvPr id="133" name="Shape 133"/>
          <p:cNvSpPr txBox="1"/>
          <p:nvPr>
            <p:ph type="ctrTitle"/>
          </p:nvPr>
        </p:nvSpPr>
        <p:spPr>
          <a:xfrm>
            <a:off x="510450" y="607700"/>
            <a:ext cx="8123100" cy="2465099"/>
          </a:xfrm>
          <a:prstGeom prst="rect">
            <a:avLst/>
          </a:prstGeom>
        </p:spPr>
        <p:txBody>
          <a:bodyPr anchorCtr="0" anchor="b" bIns="91425" lIns="91425" rIns="91425" tIns="91425">
            <a:noAutofit/>
          </a:bodyPr>
          <a:lstStyle/>
          <a:p>
            <a:pPr lvl="0" rtl="0">
              <a:spcBef>
                <a:spcPts val="0"/>
              </a:spcBef>
              <a:buNone/>
            </a:pPr>
            <a:r>
              <a:rPr lang="en" sz="3000">
                <a:solidFill>
                  <a:srgbClr val="00FFFF"/>
                </a:solidFill>
              </a:rPr>
              <a:t>CIRI PELAJAR ABAD 21</a:t>
            </a:r>
            <a:r>
              <a:rPr lang="en" sz="3000"/>
              <a:t>:</a:t>
            </a:r>
          </a:p>
          <a:p>
            <a:pPr lvl="0" rtl="0">
              <a:spcBef>
                <a:spcPts val="0"/>
              </a:spcBef>
              <a:buNone/>
            </a:pPr>
            <a:r>
              <a:t/>
            </a:r>
            <a:endParaRPr sz="3000"/>
          </a:p>
          <a:p>
            <a:pPr indent="-317500" lvl="0" marL="457200" rtl="0">
              <a:spcBef>
                <a:spcPts val="0"/>
              </a:spcBef>
              <a:buSzPct val="100000"/>
              <a:buChar char="●"/>
            </a:pPr>
            <a:r>
              <a:rPr b="1" lang="en" sz="1400"/>
              <a:t>PEMBELAJARAN KOPERATIF</a:t>
            </a:r>
          </a:p>
          <a:p>
            <a:pPr indent="-317500" lvl="0" marL="457200" rtl="0">
              <a:spcBef>
                <a:spcPts val="0"/>
              </a:spcBef>
              <a:buSzPct val="100000"/>
              <a:buChar char="●"/>
            </a:pPr>
            <a:r>
              <a:rPr b="1" lang="en" sz="1400"/>
              <a:t>PENGEMBANGAN KREATIVITI</a:t>
            </a:r>
          </a:p>
          <a:p>
            <a:pPr indent="-317500" lvl="0" marL="457200" rtl="0">
              <a:spcBef>
                <a:spcPts val="0"/>
              </a:spcBef>
              <a:buSzPct val="100000"/>
              <a:buChar char="●"/>
            </a:pPr>
            <a:r>
              <a:rPr b="1" lang="en" sz="1400"/>
              <a:t>BERFIKIR SECARA KRITIS DAN REFLEKTIF</a:t>
            </a:r>
          </a:p>
          <a:p>
            <a:pPr indent="-317500" lvl="0" marL="457200" rtl="0">
              <a:spcBef>
                <a:spcPts val="0"/>
              </a:spcBef>
              <a:buSzPct val="100000"/>
              <a:buChar char="●"/>
            </a:pPr>
            <a:r>
              <a:rPr b="1" lang="en" sz="1400"/>
              <a:t>BERKEMAHIRAN GENERIK</a:t>
            </a:r>
          </a:p>
          <a:p>
            <a:pPr indent="-317500" lvl="0" marL="457200" rtl="0">
              <a:spcBef>
                <a:spcPts val="0"/>
              </a:spcBef>
              <a:buSzPct val="100000"/>
              <a:buChar char="●"/>
            </a:pPr>
            <a:r>
              <a:rPr b="1" lang="en" sz="1400"/>
              <a:t>MULTI LINGUALISM</a:t>
            </a:r>
          </a:p>
          <a:p>
            <a:pPr indent="-317500" lvl="0" marL="457200" rtl="0">
              <a:spcBef>
                <a:spcPts val="0"/>
              </a:spcBef>
              <a:buSzPct val="100000"/>
              <a:buChar char="●"/>
            </a:pPr>
            <a:r>
              <a:rPr b="1" lang="en" sz="1400"/>
              <a:t>PELBAGAI KECERDASAN</a:t>
            </a:r>
          </a:p>
          <a:p>
            <a:pPr lvl="0">
              <a:spcBef>
                <a:spcPts val="0"/>
              </a:spcBef>
              <a:buNone/>
            </a:pPr>
            <a:r>
              <a:t/>
            </a:r>
            <a:endParaRPr sz="3600"/>
          </a:p>
        </p:txBody>
      </p:sp>
      <p:pic>
        <p:nvPicPr>
          <p:cNvPr id="134" name="Shape 134"/>
          <p:cNvPicPr preferRelativeResize="0"/>
          <p:nvPr/>
        </p:nvPicPr>
        <p:blipFill>
          <a:blip r:embed="rId3">
            <a:alphaModFix/>
          </a:blip>
          <a:stretch>
            <a:fillRect/>
          </a:stretch>
        </p:blipFill>
        <p:spPr>
          <a:xfrm rot="-280370">
            <a:off x="5285008" y="2974867"/>
            <a:ext cx="3373133" cy="1675114"/>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38" name="Shape 138"/>
        <p:cNvGrpSpPr/>
        <p:nvPr/>
      </p:nvGrpSpPr>
      <p:grpSpPr>
        <a:xfrm>
          <a:off x="0" y="0"/>
          <a:ext cx="0" cy="0"/>
          <a:chOff x="0" y="0"/>
          <a:chExt cx="0" cy="0"/>
        </a:xfrm>
      </p:grpSpPr>
      <p:sp>
        <p:nvSpPr>
          <p:cNvPr id="139" name="Shape 139"/>
          <p:cNvSpPr txBox="1"/>
          <p:nvPr>
            <p:ph type="title"/>
          </p:nvPr>
        </p:nvSpPr>
        <p:spPr>
          <a:xfrm>
            <a:off x="435575" y="83900"/>
            <a:ext cx="8123100" cy="1010699"/>
          </a:xfrm>
          <a:prstGeom prst="rect">
            <a:avLst/>
          </a:prstGeom>
        </p:spPr>
        <p:txBody>
          <a:bodyPr anchorCtr="0" anchor="b" bIns="91425" lIns="91425" rIns="91425" tIns="91425">
            <a:noAutofit/>
          </a:bodyPr>
          <a:lstStyle/>
          <a:p>
            <a:pPr lvl="0">
              <a:spcBef>
                <a:spcPts val="0"/>
              </a:spcBef>
              <a:buNone/>
            </a:pPr>
            <a:r>
              <a:rPr lang="en" sz="3000"/>
              <a:t>P21 FRAMEWORK FOR 21ST CENTURY LEARNING</a:t>
            </a:r>
          </a:p>
        </p:txBody>
      </p:sp>
      <p:pic>
        <p:nvPicPr>
          <p:cNvPr id="140" name="Shape 140"/>
          <p:cNvPicPr preferRelativeResize="0"/>
          <p:nvPr/>
        </p:nvPicPr>
        <p:blipFill>
          <a:blip r:embed="rId3">
            <a:alphaModFix/>
          </a:blip>
          <a:stretch>
            <a:fillRect/>
          </a:stretch>
        </p:blipFill>
        <p:spPr>
          <a:xfrm>
            <a:off x="511350" y="1094600"/>
            <a:ext cx="8121300" cy="3907650"/>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620725" y="481275"/>
            <a:ext cx="8123100" cy="778800"/>
          </a:xfrm>
          <a:prstGeom prst="rect">
            <a:avLst/>
          </a:prstGeom>
        </p:spPr>
        <p:txBody>
          <a:bodyPr anchorCtr="0" anchor="b" bIns="91425" lIns="91425" rIns="91425" tIns="91425">
            <a:noAutofit/>
          </a:bodyPr>
          <a:lstStyle/>
          <a:p>
            <a:pPr lvl="0">
              <a:spcBef>
                <a:spcPts val="0"/>
              </a:spcBef>
              <a:buNone/>
            </a:pPr>
            <a:r>
              <a:t/>
            </a:r>
            <a:endParaRPr/>
          </a:p>
        </p:txBody>
      </p:sp>
      <p:pic>
        <p:nvPicPr>
          <p:cNvPr id="146" name="Shape 146"/>
          <p:cNvPicPr preferRelativeResize="0"/>
          <p:nvPr/>
        </p:nvPicPr>
        <p:blipFill>
          <a:blip r:embed="rId3">
            <a:alphaModFix/>
          </a:blip>
          <a:stretch>
            <a:fillRect/>
          </a:stretch>
        </p:blipFill>
        <p:spPr>
          <a:xfrm>
            <a:off x="566737" y="285750"/>
            <a:ext cx="8010525" cy="45720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64" name="Shape 64"/>
        <p:cNvGrpSpPr/>
        <p:nvPr/>
      </p:nvGrpSpPr>
      <p:grpSpPr>
        <a:xfrm>
          <a:off x="0" y="0"/>
          <a:ext cx="0" cy="0"/>
          <a:chOff x="0" y="0"/>
          <a:chExt cx="0" cy="0"/>
        </a:xfrm>
      </p:grpSpPr>
      <p:sp>
        <p:nvSpPr>
          <p:cNvPr id="65" name="Shape 65"/>
          <p:cNvSpPr txBox="1"/>
          <p:nvPr>
            <p:ph type="ctrTitle"/>
          </p:nvPr>
        </p:nvSpPr>
        <p:spPr>
          <a:xfrm>
            <a:off x="575300" y="1238875"/>
            <a:ext cx="8123100" cy="901500"/>
          </a:xfrm>
          <a:prstGeom prst="rect">
            <a:avLst/>
          </a:prstGeom>
        </p:spPr>
        <p:txBody>
          <a:bodyPr anchorCtr="0" anchor="b" bIns="91425" lIns="91425" rIns="91425" tIns="91425">
            <a:noAutofit/>
          </a:bodyPr>
          <a:lstStyle/>
          <a:p>
            <a:pPr lvl="0" rtl="0" algn="ctr">
              <a:spcBef>
                <a:spcPts val="0"/>
              </a:spcBef>
              <a:buNone/>
            </a:pPr>
            <a:r>
              <a:rPr lang="en">
                <a:solidFill>
                  <a:srgbClr val="00FFFF"/>
                </a:solidFill>
              </a:rPr>
              <a:t>APAKAH KEMAHIRAN </a:t>
            </a:r>
          </a:p>
          <a:p>
            <a:pPr lvl="0" rtl="0" algn="ctr">
              <a:spcBef>
                <a:spcPts val="0"/>
              </a:spcBef>
              <a:buNone/>
            </a:pPr>
            <a:r>
              <a:rPr lang="en">
                <a:solidFill>
                  <a:srgbClr val="00FFFF"/>
                </a:solidFill>
              </a:rPr>
              <a:t>ABAD 21</a:t>
            </a:r>
          </a:p>
        </p:txBody>
      </p:sp>
      <p:sp>
        <p:nvSpPr>
          <p:cNvPr id="66" name="Shape 66"/>
          <p:cNvSpPr txBox="1"/>
          <p:nvPr>
            <p:ph idx="1" type="subTitle"/>
          </p:nvPr>
        </p:nvSpPr>
        <p:spPr>
          <a:xfrm>
            <a:off x="510450" y="2575000"/>
            <a:ext cx="8123100" cy="1237499"/>
          </a:xfrm>
          <a:prstGeom prst="rect">
            <a:avLst/>
          </a:prstGeom>
          <a:solidFill>
            <a:schemeClr val="dk1"/>
          </a:solidFill>
        </p:spPr>
        <p:txBody>
          <a:bodyPr anchorCtr="0" anchor="t" bIns="91425" lIns="91425" rIns="91425" tIns="91425">
            <a:noAutofit/>
          </a:bodyPr>
          <a:lstStyle/>
          <a:p>
            <a:pPr lvl="0" rtl="0">
              <a:spcBef>
                <a:spcPts val="0"/>
              </a:spcBef>
              <a:buNone/>
            </a:pPr>
            <a:r>
              <a:rPr lang="en" sz="1400">
                <a:latin typeface="Comic Sans MS"/>
                <a:ea typeface="Comic Sans MS"/>
                <a:cs typeface="Comic Sans MS"/>
                <a:sym typeface="Comic Sans MS"/>
              </a:rPr>
              <a:t>Kemahiran abad ke-21 adalah kemahiran pembelajaran yang diperlukan oleh pelajar untuk </a:t>
            </a:r>
            <a:r>
              <a:rPr b="1" lang="en" sz="1400">
                <a:highlight>
                  <a:srgbClr val="FF00FF"/>
                </a:highlight>
                <a:latin typeface="Comic Sans MS"/>
                <a:ea typeface="Comic Sans MS"/>
                <a:cs typeface="Comic Sans MS"/>
                <a:sym typeface="Comic Sans MS"/>
              </a:rPr>
              <a:t>berdaya saing</a:t>
            </a:r>
            <a:r>
              <a:rPr lang="en" sz="1400">
                <a:latin typeface="Comic Sans MS"/>
                <a:ea typeface="Comic Sans MS"/>
                <a:cs typeface="Comic Sans MS"/>
                <a:sym typeface="Comic Sans MS"/>
              </a:rPr>
              <a:t> pada milenium baru. Kemahiran abad ke-21 dapat dikaitkan dengan pelbagai kemahiran yang diperlukan pada zaman ini.Salah satu kemahiran abad ke 21 ialah </a:t>
            </a:r>
            <a:r>
              <a:rPr b="1" lang="en" sz="1400">
                <a:highlight>
                  <a:srgbClr val="FF00FF"/>
                </a:highlight>
                <a:latin typeface="Comic Sans MS"/>
                <a:ea typeface="Comic Sans MS"/>
                <a:cs typeface="Comic Sans MS"/>
                <a:sym typeface="Comic Sans MS"/>
              </a:rPr>
              <a:t>penggunaan teknologi maklumat dan komunikasi (ICT)</a:t>
            </a:r>
            <a:r>
              <a:rPr b="1" lang="en" sz="1400">
                <a:latin typeface="Comic Sans MS"/>
                <a:ea typeface="Comic Sans MS"/>
                <a:cs typeface="Comic Sans MS"/>
                <a:sym typeface="Comic Sans MS"/>
              </a:rPr>
              <a:t> </a:t>
            </a:r>
            <a:r>
              <a:rPr lang="en" sz="1400">
                <a:latin typeface="Comic Sans MS"/>
                <a:ea typeface="Comic Sans MS"/>
                <a:cs typeface="Comic Sans MS"/>
                <a:sym typeface="Comic Sans MS"/>
              </a:rPr>
              <a:t>yang sejajar dengan perkembangan pendidikan pada masa sekarang. Kebanyakan kemahiran abad ke-21 adalah berdasarkan kepada pendedahan terhadap ICT.</a:t>
            </a:r>
          </a:p>
        </p:txBody>
      </p:sp>
      <p:pic>
        <p:nvPicPr>
          <p:cNvPr id="67" name="Shape 67"/>
          <p:cNvPicPr preferRelativeResize="0"/>
          <p:nvPr/>
        </p:nvPicPr>
        <p:blipFill>
          <a:blip r:embed="rId3">
            <a:alphaModFix/>
          </a:blip>
          <a:stretch>
            <a:fillRect/>
          </a:stretch>
        </p:blipFill>
        <p:spPr>
          <a:xfrm>
            <a:off x="6881650" y="3901950"/>
            <a:ext cx="1638824" cy="1128024"/>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71" name="Shape 71"/>
        <p:cNvGrpSpPr/>
        <p:nvPr/>
      </p:nvGrpSpPr>
      <p:grpSpPr>
        <a:xfrm>
          <a:off x="0" y="0"/>
          <a:ext cx="0" cy="0"/>
          <a:chOff x="0" y="0"/>
          <a:chExt cx="0" cy="0"/>
        </a:xfrm>
      </p:grpSpPr>
      <p:sp>
        <p:nvSpPr>
          <p:cNvPr id="72" name="Shape 72"/>
          <p:cNvSpPr txBox="1"/>
          <p:nvPr>
            <p:ph type="ctrTitle"/>
          </p:nvPr>
        </p:nvSpPr>
        <p:spPr>
          <a:xfrm>
            <a:off x="566050" y="184475"/>
            <a:ext cx="8123100" cy="591900"/>
          </a:xfrm>
          <a:prstGeom prst="rect">
            <a:avLst/>
          </a:prstGeom>
        </p:spPr>
        <p:txBody>
          <a:bodyPr anchorCtr="0" anchor="b" bIns="91425" lIns="91425" rIns="91425" tIns="91425">
            <a:noAutofit/>
          </a:bodyPr>
          <a:lstStyle/>
          <a:p>
            <a:pPr lvl="0" algn="ctr">
              <a:spcBef>
                <a:spcPts val="0"/>
              </a:spcBef>
              <a:buNone/>
            </a:pPr>
            <a:r>
              <a:rPr lang="en" sz="3000">
                <a:solidFill>
                  <a:srgbClr val="00FFFF"/>
                </a:solidFill>
              </a:rPr>
              <a:t>TUJUAN</a:t>
            </a:r>
          </a:p>
        </p:txBody>
      </p:sp>
      <p:sp>
        <p:nvSpPr>
          <p:cNvPr id="73" name="Shape 73"/>
          <p:cNvSpPr txBox="1"/>
          <p:nvPr>
            <p:ph idx="1" type="subTitle"/>
          </p:nvPr>
        </p:nvSpPr>
        <p:spPr>
          <a:xfrm>
            <a:off x="510450" y="776377"/>
            <a:ext cx="8123100" cy="3431100"/>
          </a:xfrm>
          <a:prstGeom prst="rect">
            <a:avLst/>
          </a:prstGeom>
        </p:spPr>
        <p:txBody>
          <a:bodyPr anchorCtr="0" anchor="t" bIns="91425" lIns="91425" rIns="91425" tIns="91425">
            <a:noAutofit/>
          </a:bodyPr>
          <a:lstStyle/>
          <a:p>
            <a:pPr lvl="0" rtl="0">
              <a:spcBef>
                <a:spcPts val="0"/>
              </a:spcBef>
              <a:buNone/>
            </a:pPr>
            <a:r>
              <a:rPr lang="en" sz="1800"/>
              <a:t>MELAHIRKAN PELAJAR MALAYSIA:</a:t>
            </a:r>
          </a:p>
          <a:p>
            <a:pPr indent="-342900" lvl="0" marL="457200" rtl="0">
              <a:spcBef>
                <a:spcPts val="0"/>
              </a:spcBef>
              <a:buSzPct val="100000"/>
              <a:buChar char="●"/>
            </a:pPr>
            <a:r>
              <a:rPr b="1" lang="en" sz="1800"/>
              <a:t>SEIMBANG</a:t>
            </a:r>
          </a:p>
          <a:p>
            <a:pPr indent="-342900" lvl="0" marL="457200" rtl="0">
              <a:spcBef>
                <a:spcPts val="0"/>
              </a:spcBef>
              <a:buSzPct val="100000"/>
              <a:buChar char="●"/>
            </a:pPr>
            <a:r>
              <a:rPr b="1" lang="en" sz="1800"/>
              <a:t>BERDAYA TAHAN</a:t>
            </a:r>
          </a:p>
          <a:p>
            <a:pPr indent="-342900" lvl="0" marL="457200" rtl="0">
              <a:spcBef>
                <a:spcPts val="0"/>
              </a:spcBef>
              <a:buSzPct val="100000"/>
              <a:buChar char="●"/>
            </a:pPr>
            <a:r>
              <a:rPr b="1" lang="en" sz="1800"/>
              <a:t>INGIN TAHU</a:t>
            </a:r>
          </a:p>
          <a:p>
            <a:pPr indent="-342900" lvl="0" marL="457200" rtl="0">
              <a:spcBef>
                <a:spcPts val="0"/>
              </a:spcBef>
              <a:buSzPct val="100000"/>
              <a:buChar char="●"/>
            </a:pPr>
            <a:r>
              <a:rPr b="1" lang="en" sz="1800"/>
              <a:t>BERPRINSIP</a:t>
            </a:r>
          </a:p>
          <a:p>
            <a:pPr indent="-342900" lvl="0" marL="457200" rtl="0">
              <a:spcBef>
                <a:spcPts val="0"/>
              </a:spcBef>
              <a:buSzPct val="100000"/>
              <a:buChar char="●"/>
            </a:pPr>
            <a:r>
              <a:rPr b="1" lang="en" sz="1800"/>
              <a:t>BERMAKLUMAT</a:t>
            </a:r>
          </a:p>
          <a:p>
            <a:pPr indent="-342900" lvl="0" marL="457200" rtl="0">
              <a:spcBef>
                <a:spcPts val="0"/>
              </a:spcBef>
              <a:buSzPct val="100000"/>
              <a:buChar char="●"/>
            </a:pPr>
            <a:r>
              <a:rPr b="1" lang="en" sz="1800"/>
              <a:t>PATRIOTIK</a:t>
            </a:r>
          </a:p>
          <a:p>
            <a:pPr indent="-342900" lvl="0" marL="457200" rtl="0">
              <a:spcBef>
                <a:spcPts val="0"/>
              </a:spcBef>
              <a:buSzPct val="100000"/>
              <a:buChar char="●"/>
            </a:pPr>
            <a:r>
              <a:rPr b="1" lang="en" sz="1800"/>
              <a:t>KEMAHIRAN BERFIKIR DAN BERKOMUNIKASI</a:t>
            </a:r>
          </a:p>
          <a:p>
            <a:pPr indent="-342900" lvl="0" marL="457200" rtl="0">
              <a:spcBef>
                <a:spcPts val="0"/>
              </a:spcBef>
              <a:buSzPct val="100000"/>
              <a:buChar char="●"/>
            </a:pPr>
            <a:r>
              <a:rPr b="1" lang="en" sz="1800"/>
              <a:t>KERJA SEPASUKAN</a:t>
            </a:r>
          </a:p>
        </p:txBody>
      </p:sp>
      <p:pic>
        <p:nvPicPr>
          <p:cNvPr id="74" name="Shape 74"/>
          <p:cNvPicPr preferRelativeResize="0"/>
          <p:nvPr/>
        </p:nvPicPr>
        <p:blipFill>
          <a:blip r:embed="rId3">
            <a:alphaModFix/>
          </a:blip>
          <a:stretch>
            <a:fillRect/>
          </a:stretch>
        </p:blipFill>
        <p:spPr>
          <a:xfrm>
            <a:off x="6833775" y="3284800"/>
            <a:ext cx="2152650" cy="174672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78" name="Shape 78"/>
        <p:cNvGrpSpPr/>
        <p:nvPr/>
      </p:nvGrpSpPr>
      <p:grpSpPr>
        <a:xfrm>
          <a:off x="0" y="0"/>
          <a:ext cx="0" cy="0"/>
          <a:chOff x="0" y="0"/>
          <a:chExt cx="0" cy="0"/>
        </a:xfrm>
      </p:grpSpPr>
      <p:sp>
        <p:nvSpPr>
          <p:cNvPr id="79" name="Shape 79"/>
          <p:cNvSpPr txBox="1"/>
          <p:nvPr>
            <p:ph type="ctrTitle"/>
          </p:nvPr>
        </p:nvSpPr>
        <p:spPr>
          <a:xfrm>
            <a:off x="432625" y="259450"/>
            <a:ext cx="8123100" cy="809099"/>
          </a:xfrm>
          <a:prstGeom prst="rect">
            <a:avLst/>
          </a:prstGeom>
        </p:spPr>
        <p:txBody>
          <a:bodyPr anchorCtr="0" anchor="b" bIns="91425" lIns="91425" rIns="91425" tIns="91425">
            <a:noAutofit/>
          </a:bodyPr>
          <a:lstStyle/>
          <a:p>
            <a:pPr lvl="0" algn="ctr">
              <a:spcBef>
                <a:spcPts val="0"/>
              </a:spcBef>
              <a:buNone/>
            </a:pPr>
            <a:r>
              <a:rPr lang="en">
                <a:solidFill>
                  <a:srgbClr val="00FFFF"/>
                </a:solidFill>
              </a:rPr>
              <a:t>PENDIDIKAN ABAD 21</a:t>
            </a:r>
          </a:p>
        </p:txBody>
      </p:sp>
      <p:sp>
        <p:nvSpPr>
          <p:cNvPr id="80" name="Shape 80"/>
          <p:cNvSpPr txBox="1"/>
          <p:nvPr>
            <p:ph idx="1" type="subTitle"/>
          </p:nvPr>
        </p:nvSpPr>
        <p:spPr>
          <a:xfrm>
            <a:off x="432625" y="1271329"/>
            <a:ext cx="8200799" cy="3453600"/>
          </a:xfrm>
          <a:prstGeom prst="rect">
            <a:avLst/>
          </a:prstGeom>
          <a:solidFill>
            <a:schemeClr val="dk1"/>
          </a:solidFill>
        </p:spPr>
        <p:txBody>
          <a:bodyPr anchorCtr="0" anchor="t" bIns="91425" lIns="91425" rIns="91425" tIns="91425">
            <a:noAutofit/>
          </a:bodyPr>
          <a:lstStyle/>
          <a:p>
            <a:pPr lvl="0" rtl="0" algn="just">
              <a:lnSpc>
                <a:spcPct val="150000"/>
              </a:lnSpc>
              <a:spcBef>
                <a:spcPts val="0"/>
              </a:spcBef>
              <a:buNone/>
            </a:pPr>
            <a:r>
              <a:rPr lang="en" sz="1200">
                <a:latin typeface="Times New Roman"/>
                <a:ea typeface="Times New Roman"/>
                <a:cs typeface="Times New Roman"/>
                <a:sym typeface="Times New Roman"/>
              </a:rPr>
              <a:t>Pada masa kini, negara di seluruh dunia sedang melaksanakan pembaharuan yang meluas terhadap pendidikan untuk </a:t>
            </a:r>
            <a:r>
              <a:rPr b="1" lang="en" sz="1200">
                <a:solidFill>
                  <a:srgbClr val="FFFF00"/>
                </a:solidFill>
                <a:latin typeface="Times New Roman"/>
                <a:ea typeface="Times New Roman"/>
                <a:cs typeface="Times New Roman"/>
                <a:sym typeface="Times New Roman"/>
              </a:rPr>
              <a:t>menghasilkan generasi yang celik dengan teknologi maklumat dan mampu berdaya saing secara sihat</a:t>
            </a:r>
            <a:r>
              <a:rPr lang="en" sz="1200">
                <a:latin typeface="Times New Roman"/>
                <a:ea typeface="Times New Roman"/>
                <a:cs typeface="Times New Roman"/>
                <a:sym typeface="Times New Roman"/>
              </a:rPr>
              <a:t>. Pendidikan abad ke 21 ialah pendidikan yang berdaya saing seiring dengan kemajuan teknologi maklumat pada masa kini. Mengikut laporan UNESCO (Report of the International Commission on Education for the twenty first century), pendidikan yang berterusan sepanjang hidup harus berasaskan empat tonggak utama, iaitu: </a:t>
            </a:r>
            <a:r>
              <a:rPr b="1" lang="en" sz="1200">
                <a:solidFill>
                  <a:srgbClr val="FFFF00"/>
                </a:solidFill>
                <a:latin typeface="Times New Roman"/>
                <a:ea typeface="Times New Roman"/>
                <a:cs typeface="Times New Roman"/>
                <a:sym typeface="Times New Roman"/>
              </a:rPr>
              <a:t>‘Learning to know’ (belajar untuk tahu);</a:t>
            </a:r>
            <a:r>
              <a:rPr lang="en" sz="1200">
                <a:latin typeface="Times New Roman"/>
                <a:ea typeface="Times New Roman"/>
                <a:cs typeface="Times New Roman"/>
                <a:sym typeface="Times New Roman"/>
              </a:rPr>
              <a:t> </a:t>
            </a:r>
            <a:r>
              <a:rPr b="1" lang="en" sz="1200">
                <a:solidFill>
                  <a:srgbClr val="FFFF00"/>
                </a:solidFill>
                <a:latin typeface="Times New Roman"/>
                <a:ea typeface="Times New Roman"/>
                <a:cs typeface="Times New Roman"/>
                <a:sym typeface="Times New Roman"/>
              </a:rPr>
              <a:t>‘ Learning to do’</a:t>
            </a:r>
            <a:r>
              <a:rPr lang="en" sz="1200">
                <a:latin typeface="Times New Roman"/>
                <a:ea typeface="Times New Roman"/>
                <a:cs typeface="Times New Roman"/>
                <a:sym typeface="Times New Roman"/>
              </a:rPr>
              <a:t> </a:t>
            </a:r>
            <a:r>
              <a:rPr b="1" lang="en" sz="1200">
                <a:solidFill>
                  <a:srgbClr val="FFFF00"/>
                </a:solidFill>
                <a:latin typeface="Times New Roman"/>
                <a:ea typeface="Times New Roman"/>
                <a:cs typeface="Times New Roman"/>
                <a:sym typeface="Times New Roman"/>
              </a:rPr>
              <a:t>(belajar untuk buat); ‘Learning to leave together’ (belajar untuk hidup bersama)</a:t>
            </a:r>
            <a:r>
              <a:rPr lang="en" sz="1200">
                <a:latin typeface="Times New Roman"/>
                <a:ea typeface="Times New Roman"/>
                <a:cs typeface="Times New Roman"/>
                <a:sym typeface="Times New Roman"/>
              </a:rPr>
              <a:t> dan ‘</a:t>
            </a:r>
            <a:r>
              <a:rPr b="1" lang="en" sz="1200">
                <a:solidFill>
                  <a:srgbClr val="FFFF00"/>
                </a:solidFill>
                <a:latin typeface="Times New Roman"/>
                <a:ea typeface="Times New Roman"/>
                <a:cs typeface="Times New Roman"/>
                <a:sym typeface="Times New Roman"/>
              </a:rPr>
              <a:t> Learning to be’ (belajar untuk</a:t>
            </a:r>
            <a:r>
              <a:rPr lang="en" sz="1200">
                <a:latin typeface="Times New Roman"/>
                <a:ea typeface="Times New Roman"/>
                <a:cs typeface="Times New Roman"/>
                <a:sym typeface="Times New Roman"/>
              </a:rPr>
              <a:t> </a:t>
            </a:r>
          </a:p>
          <a:p>
            <a:pPr lvl="0" rtl="0" algn="just">
              <a:lnSpc>
                <a:spcPct val="150000"/>
              </a:lnSpc>
              <a:spcBef>
                <a:spcPts val="0"/>
              </a:spcBef>
              <a:buNone/>
            </a:pPr>
            <a:r>
              <a:rPr b="1" lang="en" sz="1200">
                <a:solidFill>
                  <a:srgbClr val="FFFF00"/>
                </a:solidFill>
                <a:latin typeface="Times New Roman"/>
                <a:ea typeface="Times New Roman"/>
                <a:cs typeface="Times New Roman"/>
                <a:sym typeface="Times New Roman"/>
              </a:rPr>
              <a:t>menjadi). </a:t>
            </a:r>
          </a:p>
          <a:p>
            <a:pPr lvl="0" rtl="0" algn="just">
              <a:lnSpc>
                <a:spcPct val="150000"/>
              </a:lnSpc>
              <a:spcBef>
                <a:spcPts val="0"/>
              </a:spcBef>
              <a:buNone/>
            </a:pPr>
            <a:r>
              <a:rPr lang="en" sz="1200">
                <a:latin typeface="Times New Roman"/>
                <a:ea typeface="Times New Roman"/>
                <a:cs typeface="Times New Roman"/>
                <a:sym typeface="Times New Roman"/>
              </a:rPr>
              <a:t>Melalui tonggak utama ini, pendidikan abad ke-21 adalah pendidikan yang melahirkan generasi yang bertindak </a:t>
            </a:r>
            <a:r>
              <a:rPr b="1" lang="en" sz="1200">
                <a:solidFill>
                  <a:srgbClr val="FFFF00"/>
                </a:solidFill>
                <a:latin typeface="Times New Roman"/>
                <a:ea typeface="Times New Roman"/>
                <a:cs typeface="Times New Roman"/>
                <a:sym typeface="Times New Roman"/>
              </a:rPr>
              <a:t>berilmu untuk berfikir, </a:t>
            </a:r>
            <a:r>
              <a:rPr lang="en" sz="1200">
                <a:latin typeface="Times New Roman"/>
                <a:ea typeface="Times New Roman"/>
                <a:cs typeface="Times New Roman"/>
                <a:sym typeface="Times New Roman"/>
              </a:rPr>
              <a:t> dan </a:t>
            </a:r>
            <a:r>
              <a:rPr b="1" lang="en" sz="1200">
                <a:solidFill>
                  <a:srgbClr val="FFFF00"/>
                </a:solidFill>
                <a:latin typeface="Times New Roman"/>
                <a:ea typeface="Times New Roman"/>
                <a:cs typeface="Times New Roman"/>
                <a:sym typeface="Times New Roman"/>
              </a:rPr>
              <a:t>menghasilkan sesuatu yang bermanfaat </a:t>
            </a:r>
            <a:r>
              <a:rPr lang="en" sz="1200">
                <a:latin typeface="Times New Roman"/>
                <a:ea typeface="Times New Roman"/>
                <a:cs typeface="Times New Roman"/>
                <a:sym typeface="Times New Roman"/>
              </a:rPr>
              <a:t>berlandaskan skop yang global dan teknologi yang terkini, serta berupaya menangani gelombang perkembangan dan perubahan masa kini. Ia juga mengupayakan seseorang dengan sikap, kemahiran dan ilmu (A.S.K- Attitude, Skill and Knowledge) untuk melakukan  perkara-perkara yang perlu dan patut dilakukan dalam konteks persekitaran yang sentiasa berubah. </a:t>
            </a:r>
          </a:p>
          <a:p>
            <a:pPr lvl="0">
              <a:spcBef>
                <a:spcPts val="0"/>
              </a:spcBef>
              <a:buNone/>
            </a:pPr>
            <a:r>
              <a:t/>
            </a:r>
            <a:endParaRPr sz="120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84" name="Shape 84"/>
        <p:cNvGrpSpPr/>
        <p:nvPr/>
      </p:nvGrpSpPr>
      <p:grpSpPr>
        <a:xfrm>
          <a:off x="0" y="0"/>
          <a:ext cx="0" cy="0"/>
          <a:chOff x="0" y="0"/>
          <a:chExt cx="0" cy="0"/>
        </a:xfrm>
      </p:grpSpPr>
      <p:sp>
        <p:nvSpPr>
          <p:cNvPr id="85" name="Shape 85"/>
          <p:cNvSpPr txBox="1"/>
          <p:nvPr>
            <p:ph type="ctrTitle"/>
          </p:nvPr>
        </p:nvSpPr>
        <p:spPr>
          <a:xfrm>
            <a:off x="510450" y="133775"/>
            <a:ext cx="8123100" cy="862800"/>
          </a:xfrm>
          <a:prstGeom prst="rect">
            <a:avLst/>
          </a:prstGeom>
        </p:spPr>
        <p:txBody>
          <a:bodyPr anchorCtr="0" anchor="b" bIns="91425" lIns="91425" rIns="91425" tIns="91425">
            <a:noAutofit/>
          </a:bodyPr>
          <a:lstStyle/>
          <a:p>
            <a:pPr lvl="0">
              <a:spcBef>
                <a:spcPts val="0"/>
              </a:spcBef>
              <a:buNone/>
            </a:pPr>
            <a:r>
              <a:rPr lang="en" sz="3000">
                <a:solidFill>
                  <a:srgbClr val="00FFFF"/>
                </a:solidFill>
              </a:rPr>
              <a:t>Jenis kemahiran</a:t>
            </a:r>
            <a:r>
              <a:rPr lang="en" sz="3000"/>
              <a:t>:</a:t>
            </a:r>
          </a:p>
        </p:txBody>
      </p:sp>
      <p:sp>
        <p:nvSpPr>
          <p:cNvPr id="86" name="Shape 86"/>
          <p:cNvSpPr txBox="1"/>
          <p:nvPr>
            <p:ph idx="1" type="subTitle"/>
          </p:nvPr>
        </p:nvSpPr>
        <p:spPr>
          <a:xfrm>
            <a:off x="510450" y="1349637"/>
            <a:ext cx="8123100" cy="629999"/>
          </a:xfrm>
          <a:prstGeom prst="rect">
            <a:avLst/>
          </a:prstGeom>
        </p:spPr>
        <p:txBody>
          <a:bodyPr anchorCtr="0" anchor="t" bIns="91425" lIns="91425" rIns="91425" tIns="91425">
            <a:noAutofit/>
          </a:bodyPr>
          <a:lstStyle/>
          <a:p>
            <a:pPr indent="-317500" lvl="0" marL="457200" rtl="0">
              <a:spcBef>
                <a:spcPts val="0"/>
              </a:spcBef>
              <a:buSzPct val="100000"/>
              <a:buChar char="●"/>
            </a:pPr>
            <a:r>
              <a:rPr lang="en" sz="1400"/>
              <a:t>Kemahiran maklumat dan komunikasi</a:t>
            </a:r>
          </a:p>
          <a:p>
            <a:pPr indent="-317500" lvl="0" marL="457200" rtl="0">
              <a:spcBef>
                <a:spcPts val="0"/>
              </a:spcBef>
              <a:buSzPct val="100000"/>
              <a:buChar char="●"/>
            </a:pPr>
            <a:r>
              <a:rPr lang="en" sz="1400"/>
              <a:t>Kemahiran berfikir dan menyelesaikan masalah</a:t>
            </a:r>
          </a:p>
          <a:p>
            <a:pPr indent="-317500" lvl="0" marL="457200">
              <a:spcBef>
                <a:spcPts val="0"/>
              </a:spcBef>
              <a:buSzPct val="100000"/>
              <a:buChar char="●"/>
            </a:pPr>
            <a:r>
              <a:rPr lang="en" sz="1400"/>
              <a:t>Kemahiran interpersonal dan arah kendiri</a:t>
            </a:r>
          </a:p>
        </p:txBody>
      </p:sp>
      <p:pic>
        <p:nvPicPr>
          <p:cNvPr id="87" name="Shape 87"/>
          <p:cNvPicPr preferRelativeResize="0"/>
          <p:nvPr/>
        </p:nvPicPr>
        <p:blipFill>
          <a:blip r:embed="rId3">
            <a:alphaModFix/>
          </a:blip>
          <a:stretch>
            <a:fillRect/>
          </a:stretch>
        </p:blipFill>
        <p:spPr>
          <a:xfrm>
            <a:off x="3920787" y="2518550"/>
            <a:ext cx="1770674" cy="1546599"/>
          </a:xfrm>
          <a:prstGeom prst="rect">
            <a:avLst/>
          </a:prstGeom>
          <a:noFill/>
          <a:ln>
            <a:noFill/>
          </a:ln>
        </p:spPr>
      </p:pic>
      <p:pic>
        <p:nvPicPr>
          <p:cNvPr id="88" name="Shape 88"/>
          <p:cNvPicPr preferRelativeResize="0"/>
          <p:nvPr/>
        </p:nvPicPr>
        <p:blipFill>
          <a:blip r:embed="rId4">
            <a:alphaModFix/>
          </a:blip>
          <a:stretch>
            <a:fillRect/>
          </a:stretch>
        </p:blipFill>
        <p:spPr>
          <a:xfrm>
            <a:off x="200650" y="3660750"/>
            <a:ext cx="2804599" cy="1120924"/>
          </a:xfrm>
          <a:prstGeom prst="rect">
            <a:avLst/>
          </a:prstGeom>
          <a:noFill/>
          <a:ln>
            <a:noFill/>
          </a:ln>
        </p:spPr>
      </p:pic>
      <p:pic>
        <p:nvPicPr>
          <p:cNvPr id="89" name="Shape 89"/>
          <p:cNvPicPr preferRelativeResize="0"/>
          <p:nvPr/>
        </p:nvPicPr>
        <p:blipFill>
          <a:blip r:embed="rId5">
            <a:alphaModFix/>
          </a:blip>
          <a:stretch>
            <a:fillRect/>
          </a:stretch>
        </p:blipFill>
        <p:spPr>
          <a:xfrm>
            <a:off x="6542450" y="3660750"/>
            <a:ext cx="2056074" cy="123444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93" name="Shape 93"/>
        <p:cNvGrpSpPr/>
        <p:nvPr/>
      </p:nvGrpSpPr>
      <p:grpSpPr>
        <a:xfrm>
          <a:off x="0" y="0"/>
          <a:ext cx="0" cy="0"/>
          <a:chOff x="0" y="0"/>
          <a:chExt cx="0" cy="0"/>
        </a:xfrm>
      </p:grpSpPr>
      <p:sp>
        <p:nvSpPr>
          <p:cNvPr id="94" name="Shape 94"/>
          <p:cNvSpPr txBox="1"/>
          <p:nvPr>
            <p:ph type="ctrTitle"/>
          </p:nvPr>
        </p:nvSpPr>
        <p:spPr>
          <a:xfrm>
            <a:off x="568825" y="1271250"/>
            <a:ext cx="8123100" cy="426599"/>
          </a:xfrm>
          <a:prstGeom prst="rect">
            <a:avLst/>
          </a:prstGeom>
        </p:spPr>
        <p:txBody>
          <a:bodyPr anchorCtr="0" anchor="b" bIns="91425" lIns="91425" rIns="91425" tIns="91425">
            <a:noAutofit/>
          </a:bodyPr>
          <a:lstStyle/>
          <a:p>
            <a:pPr lvl="0">
              <a:spcBef>
                <a:spcPts val="0"/>
              </a:spcBef>
              <a:buNone/>
            </a:pPr>
            <a:r>
              <a:rPr lang="en" sz="3000">
                <a:solidFill>
                  <a:srgbClr val="00FFFF"/>
                </a:solidFill>
              </a:rPr>
              <a:t>KEMAHIRAN MAKLUMAT DAN KOMUNIKASI</a:t>
            </a:r>
          </a:p>
        </p:txBody>
      </p:sp>
      <p:sp>
        <p:nvSpPr>
          <p:cNvPr id="95" name="Shape 95"/>
          <p:cNvSpPr txBox="1"/>
          <p:nvPr>
            <p:ph idx="1" type="subTitle"/>
          </p:nvPr>
        </p:nvSpPr>
        <p:spPr>
          <a:xfrm>
            <a:off x="510450" y="2432334"/>
            <a:ext cx="8123100" cy="2385299"/>
          </a:xfrm>
          <a:prstGeom prst="rect">
            <a:avLst/>
          </a:prstGeom>
        </p:spPr>
        <p:txBody>
          <a:bodyPr anchorCtr="0" anchor="t" bIns="91425" lIns="91425" rIns="91425" tIns="91425">
            <a:noAutofit/>
          </a:bodyPr>
          <a:lstStyle/>
          <a:p>
            <a:pPr indent="-342900" lvl="0" marL="457200" rtl="0">
              <a:spcBef>
                <a:spcPts val="0"/>
              </a:spcBef>
              <a:buSzPct val="100000"/>
              <a:buChar char="●"/>
            </a:pPr>
            <a:r>
              <a:rPr lang="en" sz="1800"/>
              <a:t>PELAJAR MEMPUNYAI LITERASI TERHADAP MAKLUMAT DAN MEDIA</a:t>
            </a:r>
          </a:p>
          <a:p>
            <a:pPr indent="-342900" lvl="0" marL="457200">
              <a:spcBef>
                <a:spcPts val="0"/>
              </a:spcBef>
              <a:buSzPct val="100000"/>
              <a:buChar char="●"/>
            </a:pPr>
            <a:r>
              <a:rPr lang="en" sz="1800"/>
              <a:t>MEMBANTU PELAJAR MEMPEROLEH ILMU DENGAN LEBIH MELUAS DALAM DUNIA YANG TANPA SEMPADAN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99" name="Shape 99"/>
        <p:cNvGrpSpPr/>
        <p:nvPr/>
      </p:nvGrpSpPr>
      <p:grpSpPr>
        <a:xfrm>
          <a:off x="0" y="0"/>
          <a:ext cx="0" cy="0"/>
          <a:chOff x="0" y="0"/>
          <a:chExt cx="0" cy="0"/>
        </a:xfrm>
      </p:grpSpPr>
      <p:sp>
        <p:nvSpPr>
          <p:cNvPr id="100" name="Shape 100"/>
          <p:cNvSpPr txBox="1"/>
          <p:nvPr>
            <p:ph type="ctrTitle"/>
          </p:nvPr>
        </p:nvSpPr>
        <p:spPr>
          <a:xfrm>
            <a:off x="510450" y="895100"/>
            <a:ext cx="8123100" cy="1101000"/>
          </a:xfrm>
          <a:prstGeom prst="rect">
            <a:avLst/>
          </a:prstGeom>
        </p:spPr>
        <p:txBody>
          <a:bodyPr anchorCtr="0" anchor="b" bIns="91425" lIns="91425" rIns="91425" tIns="91425">
            <a:noAutofit/>
          </a:bodyPr>
          <a:lstStyle/>
          <a:p>
            <a:pPr lvl="0">
              <a:spcBef>
                <a:spcPts val="0"/>
              </a:spcBef>
              <a:buNone/>
            </a:pPr>
            <a:r>
              <a:rPr lang="en" sz="3000">
                <a:solidFill>
                  <a:srgbClr val="00FFFF"/>
                </a:solidFill>
              </a:rPr>
              <a:t>KEMAHIRAN BERFIKIR DAN MENYELESAIKAN MASALAH</a:t>
            </a:r>
          </a:p>
        </p:txBody>
      </p:sp>
      <p:sp>
        <p:nvSpPr>
          <p:cNvPr id="101" name="Shape 101"/>
          <p:cNvSpPr txBox="1"/>
          <p:nvPr>
            <p:ph idx="1" type="subTitle"/>
          </p:nvPr>
        </p:nvSpPr>
        <p:spPr>
          <a:xfrm>
            <a:off x="510450" y="2600973"/>
            <a:ext cx="8123100" cy="1808099"/>
          </a:xfrm>
          <a:prstGeom prst="rect">
            <a:avLst/>
          </a:prstGeom>
        </p:spPr>
        <p:txBody>
          <a:bodyPr anchorCtr="0" anchor="t" bIns="91425" lIns="91425" rIns="91425" tIns="91425">
            <a:noAutofit/>
          </a:bodyPr>
          <a:lstStyle/>
          <a:p>
            <a:pPr indent="-342900" lvl="0" marL="457200" rtl="0">
              <a:spcBef>
                <a:spcPts val="0"/>
              </a:spcBef>
              <a:buSzPct val="100000"/>
              <a:buChar char="●"/>
            </a:pPr>
            <a:r>
              <a:rPr lang="en" sz="1800"/>
              <a:t>PELAJAR MEMPUNYAI JENIS PEMIKIRAN KRITIKAL DAN BERSISTEM</a:t>
            </a:r>
          </a:p>
          <a:p>
            <a:pPr indent="-342900" lvl="0" marL="457200" rtl="0">
              <a:spcBef>
                <a:spcPts val="0"/>
              </a:spcBef>
              <a:buSzPct val="100000"/>
              <a:buChar char="●"/>
            </a:pPr>
            <a:r>
              <a:rPr lang="en" sz="1800"/>
              <a:t>MEMBENTUK KEMAHIRAN BERFIKIR SECARA KREATIF</a:t>
            </a:r>
          </a:p>
          <a:p>
            <a:pPr indent="-342900" lvl="0" marL="457200">
              <a:spcBef>
                <a:spcPts val="0"/>
              </a:spcBef>
              <a:buSzPct val="100000"/>
              <a:buChar char="●"/>
            </a:pPr>
            <a:r>
              <a:rPr lang="en" sz="1800"/>
              <a:t>MEMBENTUK PERKEMBANGAN PELAJAR YANG POSITIF</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05" name="Shape 105"/>
        <p:cNvGrpSpPr/>
        <p:nvPr/>
      </p:nvGrpSpPr>
      <p:grpSpPr>
        <a:xfrm>
          <a:off x="0" y="0"/>
          <a:ext cx="0" cy="0"/>
          <a:chOff x="0" y="0"/>
          <a:chExt cx="0" cy="0"/>
        </a:xfrm>
      </p:grpSpPr>
      <p:sp>
        <p:nvSpPr>
          <p:cNvPr id="106" name="Shape 106"/>
          <p:cNvSpPr txBox="1"/>
          <p:nvPr>
            <p:ph type="ctrTitle"/>
          </p:nvPr>
        </p:nvSpPr>
        <p:spPr>
          <a:xfrm>
            <a:off x="562325" y="407625"/>
            <a:ext cx="8123100" cy="1588500"/>
          </a:xfrm>
          <a:prstGeom prst="rect">
            <a:avLst/>
          </a:prstGeom>
        </p:spPr>
        <p:txBody>
          <a:bodyPr anchorCtr="0" anchor="b" bIns="91425" lIns="91425" rIns="91425" tIns="91425">
            <a:noAutofit/>
          </a:bodyPr>
          <a:lstStyle/>
          <a:p>
            <a:pPr lvl="0">
              <a:spcBef>
                <a:spcPts val="0"/>
              </a:spcBef>
              <a:buNone/>
            </a:pPr>
            <a:r>
              <a:rPr lang="en" sz="3000">
                <a:solidFill>
                  <a:srgbClr val="00FFFF"/>
                </a:solidFill>
              </a:rPr>
              <a:t>KEMAHIRAN INTERPERSONAL DAN ARAH KENDIRI</a:t>
            </a:r>
          </a:p>
        </p:txBody>
      </p:sp>
      <p:sp>
        <p:nvSpPr>
          <p:cNvPr id="107" name="Shape 107"/>
          <p:cNvSpPr txBox="1"/>
          <p:nvPr>
            <p:ph idx="1" type="subTitle"/>
          </p:nvPr>
        </p:nvSpPr>
        <p:spPr>
          <a:xfrm>
            <a:off x="510450" y="2353568"/>
            <a:ext cx="8123100" cy="1588500"/>
          </a:xfrm>
          <a:prstGeom prst="rect">
            <a:avLst/>
          </a:prstGeom>
        </p:spPr>
        <p:txBody>
          <a:bodyPr anchorCtr="0" anchor="t" bIns="91425" lIns="91425" rIns="91425" tIns="91425">
            <a:noAutofit/>
          </a:bodyPr>
          <a:lstStyle/>
          <a:p>
            <a:pPr indent="-342900" lvl="0" marL="457200" rtl="0">
              <a:spcBef>
                <a:spcPts val="0"/>
              </a:spcBef>
              <a:buSzPct val="100000"/>
              <a:buChar char="●"/>
            </a:pPr>
            <a:r>
              <a:rPr lang="en" sz="1800"/>
              <a:t>KOLABORASI ANTARA PELAJAR</a:t>
            </a:r>
          </a:p>
          <a:p>
            <a:pPr indent="-342900" lvl="0" marL="457200" rtl="0">
              <a:spcBef>
                <a:spcPts val="0"/>
              </a:spcBef>
              <a:buSzPct val="100000"/>
              <a:buChar char="●"/>
            </a:pPr>
            <a:r>
              <a:rPr lang="en" sz="1800"/>
              <a:t>MEMBENTUK PELAJAR YANG MEMPUNYAI SEMANGAT JUANG DAN KETERAMPILAN DIRI YANG UNGGUL</a:t>
            </a:r>
          </a:p>
          <a:p>
            <a:pPr indent="-342900" lvl="0" marL="457200">
              <a:spcBef>
                <a:spcPts val="0"/>
              </a:spcBef>
              <a:buSzPct val="100000"/>
              <a:buChar char="●"/>
            </a:pPr>
            <a:r>
              <a:rPr lang="en" sz="1800"/>
              <a:t>BERSIFAT TERARAH</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sz="3000">
                <a:solidFill>
                  <a:srgbClr val="00FFFF"/>
                </a:solidFill>
              </a:rPr>
              <a:t>Perbezaan Kemahiran Abad 20 dan 21</a:t>
            </a:r>
          </a:p>
        </p:txBody>
      </p:sp>
      <p:sp>
        <p:nvSpPr>
          <p:cNvPr id="113" name="Shape 113"/>
          <p:cNvSpPr txBox="1"/>
          <p:nvPr>
            <p:ph idx="1" type="body"/>
          </p:nvPr>
        </p:nvSpPr>
        <p:spPr>
          <a:xfrm>
            <a:off x="311700" y="1152475"/>
            <a:ext cx="3999899" cy="3416400"/>
          </a:xfrm>
          <a:prstGeom prst="rect">
            <a:avLst/>
          </a:prstGeom>
          <a:ln cap="flat" cmpd="sng" w="9525">
            <a:solidFill>
              <a:srgbClr val="FFFF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a:solidFill>
                  <a:srgbClr val="FFFF00"/>
                </a:solidFill>
              </a:rPr>
              <a:t>Pembelajaran abad ke-20</a:t>
            </a:r>
          </a:p>
          <a:p>
            <a:pPr indent="-228600" lvl="0" marL="457200" rtl="0">
              <a:spcBef>
                <a:spcPts val="0"/>
              </a:spcBef>
              <a:buClr>
                <a:schemeClr val="lt1"/>
              </a:buClr>
              <a:buChar char="➢"/>
            </a:pPr>
            <a:r>
              <a:rPr b="1" lang="en">
                <a:solidFill>
                  <a:schemeClr val="lt1"/>
                </a:solidFill>
              </a:rPr>
              <a:t>Dipimpin guru</a:t>
            </a:r>
          </a:p>
          <a:p>
            <a:pPr indent="-228600" lvl="0" marL="457200" rtl="0">
              <a:spcBef>
                <a:spcPts val="0"/>
              </a:spcBef>
              <a:buClr>
                <a:schemeClr val="lt1"/>
              </a:buClr>
              <a:buChar char="➢"/>
            </a:pPr>
            <a:r>
              <a:rPr b="1" lang="en">
                <a:solidFill>
                  <a:schemeClr val="lt1"/>
                </a:solidFill>
              </a:rPr>
              <a:t>Arahan langsung</a:t>
            </a:r>
          </a:p>
          <a:p>
            <a:pPr indent="-228600" lvl="0" marL="457200" rtl="0">
              <a:spcBef>
                <a:spcPts val="0"/>
              </a:spcBef>
              <a:buClr>
                <a:schemeClr val="lt1"/>
              </a:buClr>
              <a:buChar char="➢"/>
            </a:pPr>
            <a:r>
              <a:rPr b="1" lang="en">
                <a:solidFill>
                  <a:schemeClr val="lt1"/>
                </a:solidFill>
              </a:rPr>
              <a:t>Pengetahuan</a:t>
            </a:r>
          </a:p>
          <a:p>
            <a:pPr indent="-228600" lvl="0" marL="457200" rtl="0">
              <a:spcBef>
                <a:spcPts val="0"/>
              </a:spcBef>
              <a:buClr>
                <a:schemeClr val="lt1"/>
              </a:buClr>
              <a:buChar char="➢"/>
            </a:pPr>
            <a:r>
              <a:rPr b="1" lang="en">
                <a:solidFill>
                  <a:schemeClr val="lt1"/>
                </a:solidFill>
              </a:rPr>
              <a:t>Kandungan</a:t>
            </a:r>
          </a:p>
          <a:p>
            <a:pPr indent="-228600" lvl="0" marL="457200" rtl="0">
              <a:spcBef>
                <a:spcPts val="0"/>
              </a:spcBef>
              <a:buClr>
                <a:schemeClr val="lt1"/>
              </a:buClr>
              <a:buChar char="➢"/>
            </a:pPr>
            <a:r>
              <a:rPr b="1" lang="en">
                <a:solidFill>
                  <a:schemeClr val="lt1"/>
                </a:solidFill>
              </a:rPr>
              <a:t>Kemahiran asas</a:t>
            </a:r>
          </a:p>
          <a:p>
            <a:pPr indent="-228600" lvl="0" marL="457200" rtl="0">
              <a:spcBef>
                <a:spcPts val="0"/>
              </a:spcBef>
              <a:buClr>
                <a:schemeClr val="lt1"/>
              </a:buClr>
              <a:buChar char="➢"/>
            </a:pPr>
            <a:r>
              <a:rPr b="1" lang="en">
                <a:solidFill>
                  <a:schemeClr val="lt1"/>
                </a:solidFill>
              </a:rPr>
              <a:t>Teori</a:t>
            </a:r>
          </a:p>
          <a:p>
            <a:pPr indent="-228600" lvl="0" marL="457200" rtl="0">
              <a:spcBef>
                <a:spcPts val="0"/>
              </a:spcBef>
              <a:buClr>
                <a:schemeClr val="lt1"/>
              </a:buClr>
              <a:buChar char="➢"/>
            </a:pPr>
            <a:r>
              <a:rPr b="1" lang="en">
                <a:solidFill>
                  <a:schemeClr val="lt1"/>
                </a:solidFill>
              </a:rPr>
              <a:t>Kurikulum</a:t>
            </a:r>
          </a:p>
          <a:p>
            <a:pPr indent="-228600" lvl="0" marL="457200" rtl="0">
              <a:spcBef>
                <a:spcPts val="0"/>
              </a:spcBef>
              <a:buClr>
                <a:schemeClr val="lt1"/>
              </a:buClr>
              <a:buChar char="➢"/>
            </a:pPr>
            <a:r>
              <a:rPr b="1" lang="en">
                <a:solidFill>
                  <a:schemeClr val="lt1"/>
                </a:solidFill>
              </a:rPr>
              <a:t>Individu</a:t>
            </a:r>
          </a:p>
          <a:p>
            <a:pPr indent="-228600" lvl="0" marL="457200" rtl="0">
              <a:spcBef>
                <a:spcPts val="0"/>
              </a:spcBef>
              <a:buClr>
                <a:schemeClr val="lt1"/>
              </a:buClr>
              <a:buChar char="➢"/>
            </a:pPr>
            <a:r>
              <a:rPr b="1" lang="en">
                <a:solidFill>
                  <a:schemeClr val="lt1"/>
                </a:solidFill>
              </a:rPr>
              <a:t>Bilik darjah</a:t>
            </a:r>
          </a:p>
          <a:p>
            <a:pPr indent="-228600" lvl="0" marL="457200" rtl="0">
              <a:spcBef>
                <a:spcPts val="0"/>
              </a:spcBef>
              <a:buClr>
                <a:schemeClr val="lt1"/>
              </a:buClr>
              <a:buChar char="➢"/>
            </a:pPr>
            <a:r>
              <a:rPr b="1" lang="en">
                <a:solidFill>
                  <a:schemeClr val="lt1"/>
                </a:solidFill>
              </a:rPr>
              <a:t>Pentaksiran sumatif</a:t>
            </a:r>
          </a:p>
          <a:p>
            <a:pPr indent="-228600" lvl="0" marL="457200">
              <a:spcBef>
                <a:spcPts val="0"/>
              </a:spcBef>
              <a:buClr>
                <a:schemeClr val="lt1"/>
              </a:buClr>
              <a:buChar char="➢"/>
            </a:pPr>
            <a:r>
              <a:rPr b="1" lang="en">
                <a:solidFill>
                  <a:schemeClr val="lt1"/>
                </a:solidFill>
              </a:rPr>
              <a:t>Belajar untuk sekolah</a:t>
            </a:r>
          </a:p>
        </p:txBody>
      </p:sp>
      <p:sp>
        <p:nvSpPr>
          <p:cNvPr id="114" name="Shape 114"/>
          <p:cNvSpPr txBox="1"/>
          <p:nvPr>
            <p:ph idx="2" type="body"/>
          </p:nvPr>
        </p:nvSpPr>
        <p:spPr>
          <a:xfrm>
            <a:off x="4832400" y="1152475"/>
            <a:ext cx="3999899" cy="3792299"/>
          </a:xfrm>
          <a:prstGeom prst="rect">
            <a:avLst/>
          </a:prstGeom>
          <a:ln cap="flat" cmpd="sng" w="9525">
            <a:solidFill>
              <a:srgbClr val="FFFF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a:solidFill>
                  <a:srgbClr val="FFFF00"/>
                </a:solidFill>
              </a:rPr>
              <a:t>Pembelajaran abad ke-21</a:t>
            </a:r>
          </a:p>
          <a:p>
            <a:pPr indent="-228600" lvl="0" marL="457200" rtl="0">
              <a:spcBef>
                <a:spcPts val="0"/>
              </a:spcBef>
              <a:buClr>
                <a:schemeClr val="lt1"/>
              </a:buClr>
              <a:buChar char="➢"/>
            </a:pPr>
            <a:r>
              <a:rPr b="1" lang="en">
                <a:solidFill>
                  <a:schemeClr val="lt1"/>
                </a:solidFill>
              </a:rPr>
              <a:t>Berupaya membuat hubung kait</a:t>
            </a:r>
          </a:p>
          <a:p>
            <a:pPr indent="-228600" lvl="0" marL="457200" rtl="0">
              <a:spcBef>
                <a:spcPts val="0"/>
              </a:spcBef>
              <a:buClr>
                <a:schemeClr val="lt1"/>
              </a:buClr>
              <a:buChar char="➢"/>
            </a:pPr>
            <a:r>
              <a:rPr b="1" lang="en">
                <a:solidFill>
                  <a:schemeClr val="lt1"/>
                </a:solidFill>
              </a:rPr>
              <a:t>Mendengar dan membuat refleksi</a:t>
            </a:r>
          </a:p>
          <a:p>
            <a:pPr indent="-228600" lvl="0" marL="457200" rtl="0">
              <a:spcBef>
                <a:spcPts val="0"/>
              </a:spcBef>
              <a:buClr>
                <a:schemeClr val="lt1"/>
              </a:buClr>
              <a:buChar char="➢"/>
            </a:pPr>
            <a:r>
              <a:rPr b="1" lang="en">
                <a:solidFill>
                  <a:schemeClr val="lt1"/>
                </a:solidFill>
              </a:rPr>
              <a:t>Bijak menyoal</a:t>
            </a:r>
          </a:p>
          <a:p>
            <a:pPr indent="-228600" lvl="0" marL="457200" rtl="0">
              <a:spcBef>
                <a:spcPts val="0"/>
              </a:spcBef>
              <a:buClr>
                <a:schemeClr val="lt1"/>
              </a:buClr>
              <a:buChar char="➢"/>
            </a:pPr>
            <a:r>
              <a:rPr b="1" lang="en">
                <a:solidFill>
                  <a:schemeClr val="lt1"/>
                </a:solidFill>
              </a:rPr>
              <a:t>Fleksibel</a:t>
            </a:r>
          </a:p>
          <a:p>
            <a:pPr indent="-228600" lvl="0" marL="457200" rtl="0">
              <a:spcBef>
                <a:spcPts val="0"/>
              </a:spcBef>
              <a:buClr>
                <a:schemeClr val="lt1"/>
              </a:buClr>
              <a:buChar char="➢"/>
            </a:pPr>
            <a:r>
              <a:rPr b="1" lang="en">
                <a:solidFill>
                  <a:schemeClr val="lt1"/>
                </a:solidFill>
              </a:rPr>
              <a:t>Berkemahiran kritis dan menguasai literasi</a:t>
            </a:r>
          </a:p>
          <a:p>
            <a:pPr indent="-228600" lvl="0" marL="457200" rtl="0">
              <a:spcBef>
                <a:spcPts val="0"/>
              </a:spcBef>
              <a:buClr>
                <a:schemeClr val="lt1"/>
              </a:buClr>
              <a:buChar char="➢"/>
            </a:pPr>
            <a:r>
              <a:rPr b="1" lang="en">
                <a:solidFill>
                  <a:schemeClr val="lt1"/>
                </a:solidFill>
              </a:rPr>
              <a:t>Yakin berkomunikasi</a:t>
            </a:r>
          </a:p>
          <a:p>
            <a:pPr indent="-228600" lvl="0" marL="457200" rtl="0">
              <a:spcBef>
                <a:spcPts val="0"/>
              </a:spcBef>
              <a:buClr>
                <a:schemeClr val="lt1"/>
              </a:buClr>
              <a:buChar char="➢"/>
            </a:pPr>
            <a:r>
              <a:rPr b="1" lang="en">
                <a:solidFill>
                  <a:schemeClr val="lt1"/>
                </a:solidFill>
              </a:rPr>
              <a:t>Mengambil risiko</a:t>
            </a:r>
          </a:p>
          <a:p>
            <a:pPr indent="-228600" lvl="0" marL="457200" rtl="0">
              <a:spcBef>
                <a:spcPts val="0"/>
              </a:spcBef>
              <a:buClr>
                <a:schemeClr val="lt1"/>
              </a:buClr>
              <a:buChar char="➢"/>
            </a:pPr>
            <a:r>
              <a:rPr b="1" lang="en">
                <a:solidFill>
                  <a:schemeClr val="lt1"/>
                </a:solidFill>
              </a:rPr>
              <a:t>Dahagakan ilmu</a:t>
            </a:r>
          </a:p>
          <a:p>
            <a:pPr indent="-228600" lvl="0" marL="457200" rtl="0">
              <a:spcBef>
                <a:spcPts val="0"/>
              </a:spcBef>
              <a:buClr>
                <a:schemeClr val="lt1"/>
              </a:buClr>
              <a:buChar char="➢"/>
            </a:pPr>
            <a:r>
              <a:rPr b="1" lang="en">
                <a:solidFill>
                  <a:schemeClr val="lt1"/>
                </a:solidFill>
              </a:rPr>
              <a:t>Rasa ingin tahu</a:t>
            </a:r>
          </a:p>
          <a:p>
            <a:pPr indent="-228600" lvl="0" marL="457200" rtl="0">
              <a:spcBef>
                <a:spcPts val="0"/>
              </a:spcBef>
              <a:buClr>
                <a:schemeClr val="lt1"/>
              </a:buClr>
              <a:buChar char="➢"/>
            </a:pPr>
            <a:r>
              <a:rPr b="1" lang="en">
                <a:solidFill>
                  <a:schemeClr val="lt1"/>
                </a:solidFill>
              </a:rPr>
              <a:t>Berintegriti</a:t>
            </a:r>
          </a:p>
          <a:p>
            <a:pPr indent="-228600" lvl="0" marL="457200" rtl="0">
              <a:spcBef>
                <a:spcPts val="0"/>
              </a:spcBef>
              <a:buClr>
                <a:schemeClr val="lt1"/>
              </a:buClr>
              <a:buChar char="➢"/>
            </a:pPr>
            <a:r>
              <a:rPr b="1" lang="en">
                <a:solidFill>
                  <a:schemeClr val="lt1"/>
                </a:solidFill>
              </a:rPr>
              <a:t>Berani mencuba</a:t>
            </a:r>
          </a:p>
          <a:p>
            <a:pPr indent="-228600" lvl="0" marL="457200">
              <a:spcBef>
                <a:spcPts val="0"/>
              </a:spcBef>
              <a:buClr>
                <a:schemeClr val="lt1"/>
              </a:buClr>
              <a:buChar char="➢"/>
            </a:pPr>
            <a:r>
              <a:rPr b="1" lang="en">
                <a:solidFill>
                  <a:schemeClr val="lt1"/>
                </a:solidFill>
              </a:rPr>
              <a:t>Menjana idea</a:t>
            </a:r>
          </a:p>
        </p:txBody>
      </p:sp>
      <p:sp>
        <p:nvSpPr>
          <p:cNvPr id="115" name="Shape 115"/>
          <p:cNvSpPr/>
          <p:nvPr/>
        </p:nvSpPr>
        <p:spPr>
          <a:xfrm>
            <a:off x="4311600" y="2632050"/>
            <a:ext cx="520800" cy="340499"/>
          </a:xfrm>
          <a:prstGeom prst="rightArrow">
            <a:avLst>
              <a:gd fmla="val 50000" name="adj1"/>
              <a:gd fmla="val 50000" name="adj2"/>
            </a:avLst>
          </a:prstGeom>
          <a:solidFill>
            <a:srgbClr val="FFFF00"/>
          </a:solidFill>
          <a:ln cap="flat" cmpd="sng" w="9525">
            <a:solidFill>
              <a:srgbClr val="FFFF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